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ef0146c3501.png>
</file>

<file path=ppt/media/fileef01adfc3c6.png>
</file>

<file path=ppt/media/fileef01d71731d.png>
</file>

<file path=ppt/media/fileef01f64ec74.png>
</file>

<file path=ppt/media/fileef01f65d4e1.png>
</file>

<file path=ppt/media/fileef02253722a.png>
</file>

<file path=ppt/media/fileef026a317d4.png>
</file>

<file path=ppt/media/fileef027ae768.png>
</file>

<file path=ppt/media/fileef0294fa922.png>
</file>

<file path=ppt/media/fileef02ce90c5e.png>
</file>

<file path=ppt/media/fileef033c8405.png>
</file>

<file path=ppt/media/fileef03934ce2a.png>
</file>

<file path=ppt/media/fileef039cb44bd.png>
</file>

<file path=ppt/media/fileef03e42a26a.png>
</file>

<file path=ppt/media/fileef04386aaf8.png>
</file>

<file path=ppt/media/fileef04c0bdf20.png>
</file>

<file path=ppt/media/fileef0500df1ef.png>
</file>

<file path=ppt/media/fileef0502a02ac.png>
</file>

<file path=ppt/media/fileef050ae3c58.png>
</file>

<file path=ppt/media/fileef052ee5e1d.png>
</file>

<file path=ppt/media/fileef0541ab9e7.png>
</file>

<file path=ppt/media/fileef0567b0fe1.png>
</file>

<file path=ppt/media/fileef058ae09f2.png>
</file>

<file path=ppt/media/fileef05efbdec9.png>
</file>

<file path=ppt/media/fileef0660e5dde.png>
</file>

<file path=ppt/media/fileef069df8ed6.png>
</file>

<file path=ppt/media/fileef076159351.png>
</file>

<file path=ppt/media/fileef0782b065a.png>
</file>

<file path=ppt/media/fileef08b4fd15.png>
</file>

<file path=ppt/media/fileef0a0f1c5a.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ef0a0f1c5a.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ef0660e5dde.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ef03934ce2a.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ef039cb44bd.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ef0500df1ef.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ef04386aaf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fileef03e42a26a.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ef08b4fd15.png"/><Relationship Id="rId3" Type="http://schemas.openxmlformats.org/officeDocument/2006/relationships/image" Target="../media/fileef02253722a.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ef0146c3501.png"/><Relationship Id="rId3" Type="http://schemas.openxmlformats.org/officeDocument/2006/relationships/image" Target="../media/fileef04c0bdf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ef01f65d4e1.png"/><Relationship Id="rId3" Type="http://schemas.openxmlformats.org/officeDocument/2006/relationships/image" Target="../media/fileef0567b0f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ef0294fa922.png"/><Relationship Id="rId3" Type="http://schemas.openxmlformats.org/officeDocument/2006/relationships/image" Target="../media/fileef02ce90c5e.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ef0782b065a.png"/><Relationship Id="rId3" Type="http://schemas.openxmlformats.org/officeDocument/2006/relationships/image" Target="../media/fileef050ae3c5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ef05efbdec9.png"/><Relationship Id="rId3" Type="http://schemas.openxmlformats.org/officeDocument/2006/relationships/image" Target="../media/fileef069df8ed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ef0541ab9e7.png"/><Relationship Id="rId3" Type="http://schemas.openxmlformats.org/officeDocument/2006/relationships/image" Target="../media/fileef026a317d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ef01d71731d.png"/><Relationship Id="rId3" Type="http://schemas.openxmlformats.org/officeDocument/2006/relationships/image" Target="../media/fileef033c840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ef0502a02ac.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ef07615935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ef027ae76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ef052ee5e1d.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ef01f64ec7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ef01adfc3c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ef058ae09f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21 September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21 September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9th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3,311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383.2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343,655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610.5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41,087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447.6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21 September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21 September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17 September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112th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19,637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21 September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21 September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370.1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248th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509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452.8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613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426.3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213th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463.5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509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460.3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3,311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383.2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41,087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447.6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343,655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610.5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21 September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21 September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17 September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313th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171st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19,637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10"/>
          <p:cNvPicPr>
            <a:picLocks noGrp="1"/>
          </p:cNvPicPr>
          <p:nvPr>
            <p:ph type="pic" sz="quarter" idx="24"/>
          </p:nvPr>
        </p:nvPicPr>
        <p:blipFill>
          <a:blip cstate="print" r:embed="rId2"/>
          <a:stretch>
            <a:fillRect/>
          </a:stretch>
        </p:blipFill>
        <p:spPr>
          <a:xfrm>
            <a:off x="23190" y="528753"/>
            <a:ext cx="7569200" cy="6272213"/>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21 September 2020</a:t>
            </a:r>
          </a:p>
        </p:txBody>
      </p:sp>
      <p:sp xmlns:a="http://schemas.openxmlformats.org/drawingml/2006/main" xmlns:r="http://schemas.openxmlformats.org/officeDocument/2006/relationships" xmlns:p="http://schemas.openxmlformats.org/presentationml/2006/main">
        <p:nvSpPr>
          <p:cNvPr id="4" name="Text Placeholder 20"/>
          <p:cNvSpPr>
            <a:spLocks noGrp="1"/>
          </p:cNvSpPr>
          <p:nvPr>
            <p:ph type="body" sz="quarter" idx="27"/>
          </p:nvPr>
        </p:nvSpPr>
        <p:spPr>
          <a:xfrm>
            <a:off x="7856538" y="1923272"/>
            <a:ext cx="4022725" cy="3005137"/>
          </a:xfrm>
        </p:spPr>
        <p:txBody>
          <a:bodyPr/>
          <a:lstStyle/>
          <a:p>
            <a:r>
              <a:rPr/>
              <a:t>This data is based on potential COVID-19 symptoms reported by members of the public to NHS Pathways through NHS 111 or 999 and 111 online.
It provides a view of service contacts and an early view of people concerned about their symptoms. It is not based on any outcomes of tests for COVID-19.
This is also not a count of people as a user can repeat the triage process several times.
In 111 online, any user that starts the COVID-19 assessment service is indicating that the may have symptoms of coronavirus.</a:t>
            </a:r>
          </a:p>
        </p:txBody>
      </p:sp>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7856538" y="5972175"/>
            <a:ext cx="2846387" cy="222250"/>
          </a:xfrm>
        </p:spPr>
        <p:txBody>
          <a:bodyPr/>
          <a:lstStyle/>
          <a:p>
            <a:r>
              <a:rPr/>
              <a:t>Source: NHS Digital</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 xmlns:a="http://schemas.openxmlformats.org/drawingml/2006/main" xmlns:r="http://schemas.openxmlformats.org/officeDocument/2006/relationships" xmlns:p="http://schemas.openxmlformats.org/presentationml/2006/main">
        <p:nvSpPr>
          <p:cNvPr id="7" name="Text Placeholder 13"/>
          <p:cNvSpPr>
            <a:spLocks noGrp="1"/>
          </p:cNvSpPr>
          <p:nvPr>
            <p:ph type="body" sz="quarter" idx="25"/>
          </p:nvPr>
        </p:nvSpPr>
        <p:spPr>
          <a:xfrm>
            <a:off x="7856538" y="684213"/>
            <a:ext cx="4022725" cy="962025"/>
          </a:xfrm>
        </p:spPr>
        <p:txBody>
          <a:bodyPr/>
          <a:lstStyle/>
          <a:p>
            <a:r>
              <a:rPr/>
              <a:t>In the last 24 hours there were 318 triages made. This is an increase of 100 triages compared to the previous day (218 triages).</a:t>
            </a:r>
          </a:p>
        </p:txBody>
      </p:sp>
      <p:sp xmlns:a="http://schemas.openxmlformats.org/drawingml/2006/main" xmlns:r="http://schemas.openxmlformats.org/officeDocument/2006/relationships" xmlns:p="http://schemas.openxmlformats.org/presentationml/2006/main">
        <p:nvSpPr>
          <p:cNvPr id="8" name="Text Placeholder 17"/>
          <p:cNvSpPr>
            <a:spLocks noGrp="1"/>
          </p:cNvSpPr>
          <p:nvPr>
            <p:ph type="body" sz="quarter" idx="26"/>
          </p:nvPr>
        </p:nvSpPr>
        <p:spPr>
          <a:xfrm>
            <a:off x="4426960" y="1315259"/>
            <a:ext cx="2727325" cy="1216025"/>
          </a:xfrm>
        </p:spPr>
        <p:txBody>
          <a:bodyPr/>
          <a:lstStyle/>
          <a:p>
            <a:r>
              <a:rPr/>
              <a:t>In the seven days leading to 20 September there were 2,264 triages to NHS Pathways for COVID-19, this is an average of 323 each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21 September 2020</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Weekly Data</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summary packs will be published weekly.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21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2020-09-21T17:12:07Z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